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70;&#1088;&#1080;&#1081;\Documents\&#1076;&#1080;&#1072;&#1075;&#1088;&#1072;&#1084;&#1084;&#1072;%20%20&#1076;&#1086;&#1093;&#1086;&#1076;&#1086;&#1074;%20&#1080;%20&#1088;&#1072;&#1089;&#1093;&#1086;&#1076;&#1086;&#1074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70;&#1088;&#1080;&#1081;\Documents\&#1076;&#1080;&#1072;&#1075;&#1088;&#1072;&#1084;&#1084;&#1072;%20%20&#1076;&#1086;&#1093;&#1086;&#1076;&#1086;&#1074;%20&#1080;%20&#1088;&#1072;&#1089;&#1093;&#1086;&#1076;&#1086;&#1074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70;&#1088;&#1080;&#1081;\Documents\&#1076;&#1080;&#1072;&#1075;&#1088;&#1072;&#1084;&#1084;&#1072;%20%20&#1076;&#1086;&#1093;&#1086;&#1076;&#1086;&#1074;%20&#1080;%20&#1088;&#1072;&#1089;&#1093;&#1086;&#1076;&#1086;&#1074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70;&#1088;&#1080;&#1081;\Documents\&#1076;&#1080;&#1072;&#1075;&#1088;&#1072;&#1084;&#1084;&#1072;%20%20&#1076;&#1086;&#1093;&#1086;&#1076;&#1086;&#1074;%20&#1080;%20&#1088;&#1072;&#1089;&#1093;&#1086;&#1076;&#1086;&#1074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70;&#1088;&#1080;&#1081;\Documents\&#1076;&#1080;&#1072;&#1075;&#1088;&#1072;&#1084;&#1084;&#1072;%20%20&#1076;&#1086;&#1093;&#1086;&#1076;&#1086;&#1074;%20&#1080;%20&#1088;&#1072;&#1089;&#1093;&#1086;&#1076;&#1086;&#1074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70;&#1088;&#1080;&#1081;\Documents\&#1076;&#1080;&#1072;&#1075;&#1088;&#1072;&#1084;&#1084;&#1072;%20%20&#1076;&#1086;&#1093;&#1086;&#1076;&#1086;&#1074;%20&#1080;%20&#1088;&#1072;&#1089;&#1093;&#1086;&#1076;&#1086;&#1074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70;&#1088;&#1080;&#1081;\Documents\&#1076;&#1080;&#1072;&#1075;&#1088;&#1072;&#1084;&#1084;&#1072;%20%20&#1076;&#1086;&#1093;&#1086;&#1076;&#1086;&#1074;%20&#1080;%20&#1088;&#1072;&#1089;&#1093;&#1086;&#1076;&#1086;&#1074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70;&#1088;&#1080;&#1081;\Documents\&#1076;&#1080;&#1072;&#1075;&#1088;&#1072;&#1084;&#1084;&#1072;%20%20&#1076;&#1086;&#1093;&#1086;&#1076;&#1086;&#1074;%20&#1080;%20&#1088;&#1072;&#1089;&#1093;&#1086;&#1076;&#1086;&#1074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70;&#1088;&#1080;&#1081;\Documents\&#1076;&#1080;&#1072;&#1075;&#1088;&#1072;&#1084;&#1084;&#1072;%20%20&#1076;&#1086;&#1093;&#1086;&#1076;&#1086;&#1074;%20&#1080;%20&#1088;&#1072;&#1089;&#1093;&#1086;&#1076;&#1086;&#1074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70;&#1088;&#1080;&#1081;\Documents\&#1076;&#1080;&#1072;&#1075;&#1088;&#1072;&#1084;&#1084;&#1072;%20%20&#1076;&#1086;&#1093;&#1086;&#1076;&#1086;&#1074;%20&#1080;%20&#1088;&#1072;&#1089;&#1093;&#1086;&#1076;&#1086;&#1074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70;&#1088;&#1080;&#1081;\Documents\&#1090;&#1072;&#1073;&#1083;&#1080;&#1094;&#1072;%20&#1076;&#1086;&#1093;&#1086;&#1076;&#1086;&#1074;%202011-201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pieChart>
        <c:varyColors val="1"/>
        <c:ser>
          <c:idx val="0"/>
          <c:order val="0"/>
          <c:val>
            <c:numRef>
              <c:f>Лист1!$B$10:$B$20</c:f>
              <c:numCache>
                <c:formatCode>General</c:formatCode>
                <c:ptCount val="11"/>
                <c:pt idx="0">
                  <c:v>10251.950000000001</c:v>
                </c:pt>
                <c:pt idx="1">
                  <c:v>433919</c:v>
                </c:pt>
                <c:pt idx="2">
                  <c:v>24475.77</c:v>
                </c:pt>
                <c:pt idx="3">
                  <c:v>3680</c:v>
                </c:pt>
                <c:pt idx="4">
                  <c:v>1400</c:v>
                </c:pt>
                <c:pt idx="5">
                  <c:v>0</c:v>
                </c:pt>
                <c:pt idx="6">
                  <c:v>623200</c:v>
                </c:pt>
                <c:pt idx="7">
                  <c:v>146300</c:v>
                </c:pt>
                <c:pt idx="8">
                  <c:v>32300</c:v>
                </c:pt>
                <c:pt idx="9">
                  <c:v>93045.27</c:v>
                </c:pt>
              </c:numCache>
            </c:numRef>
          </c:val>
        </c:ser>
        <c:firstSliceAng val="0"/>
      </c:pieChart>
    </c:plotArea>
    <c:legend>
      <c:legendPos val="r"/>
      <c:layout/>
      <c:txPr>
        <a:bodyPr/>
        <a:lstStyle/>
        <a:p>
          <a:pPr rtl="0">
            <a:defRPr/>
          </a:pPr>
          <a:endParaRPr lang="ru-RU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pieChart>
        <c:varyColors val="1"/>
        <c:ser>
          <c:idx val="0"/>
          <c:order val="0"/>
          <c:explosion val="1"/>
          <c:cat>
            <c:strRef>
              <c:f>Лист1!$A$3:$A$8</c:f>
              <c:strCache>
                <c:ptCount val="6"/>
                <c:pt idx="0">
                  <c:v>общегос</c:v>
                </c:pt>
                <c:pt idx="1">
                  <c:v>ЖКХ</c:v>
                </c:pt>
                <c:pt idx="2">
                  <c:v>благоуст</c:v>
                </c:pt>
                <c:pt idx="3">
                  <c:v>культура</c:v>
                </c:pt>
                <c:pt idx="4">
                  <c:v>соцполитика</c:v>
                </c:pt>
                <c:pt idx="5">
                  <c:v>спорт</c:v>
                </c:pt>
              </c:strCache>
            </c:strRef>
          </c:cat>
          <c:val>
            <c:numRef>
              <c:f>Лист1!$B$3:$B$8</c:f>
              <c:numCache>
                <c:formatCode>General</c:formatCode>
                <c:ptCount val="6"/>
                <c:pt idx="0">
                  <c:v>976654.1</c:v>
                </c:pt>
                <c:pt idx="1">
                  <c:v>120514</c:v>
                </c:pt>
                <c:pt idx="2">
                  <c:v>58342.8</c:v>
                </c:pt>
                <c:pt idx="3">
                  <c:v>5000</c:v>
                </c:pt>
                <c:pt idx="4">
                  <c:v>1273</c:v>
                </c:pt>
              </c:numCache>
            </c:numRef>
          </c:val>
        </c:ser>
        <c:ser>
          <c:idx val="1"/>
          <c:order val="1"/>
          <c:cat>
            <c:strRef>
              <c:f>Лист1!$A$3:$A$8</c:f>
              <c:strCache>
                <c:ptCount val="6"/>
                <c:pt idx="0">
                  <c:v>общегос</c:v>
                </c:pt>
                <c:pt idx="1">
                  <c:v>ЖКХ</c:v>
                </c:pt>
                <c:pt idx="2">
                  <c:v>благоуст</c:v>
                </c:pt>
                <c:pt idx="3">
                  <c:v>культура</c:v>
                </c:pt>
                <c:pt idx="4">
                  <c:v>соцполитика</c:v>
                </c:pt>
                <c:pt idx="5">
                  <c:v>спорт</c:v>
                </c:pt>
              </c:strCache>
            </c:strRef>
          </c:cat>
          <c:val>
            <c:numRef>
              <c:f>Лист1!$C$3:$C$8</c:f>
              <c:numCache>
                <c:formatCode>General</c:formatCode>
                <c:ptCount val="6"/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pieChart>
        <c:varyColors val="1"/>
        <c:ser>
          <c:idx val="0"/>
          <c:order val="0"/>
          <c:val>
            <c:numRef>
              <c:f>Лист1!$E$10:$E$20</c:f>
              <c:numCache>
                <c:formatCode>General</c:formatCode>
                <c:ptCount val="11"/>
                <c:pt idx="0">
                  <c:v>10864.59</c:v>
                </c:pt>
                <c:pt idx="1">
                  <c:v>471911.3</c:v>
                </c:pt>
                <c:pt idx="2">
                  <c:v>12711.76</c:v>
                </c:pt>
                <c:pt idx="3">
                  <c:v>5474.13</c:v>
                </c:pt>
                <c:pt idx="4">
                  <c:v>10000</c:v>
                </c:pt>
                <c:pt idx="5">
                  <c:v>30000</c:v>
                </c:pt>
                <c:pt idx="6">
                  <c:v>748000</c:v>
                </c:pt>
                <c:pt idx="8">
                  <c:v>33100</c:v>
                </c:pt>
                <c:pt idx="9">
                  <c:v>109361.73999999999</c:v>
                </c:pt>
              </c:numCache>
            </c:numRef>
          </c:val>
        </c:ser>
        <c:firstSliceAng val="0"/>
      </c:pieChart>
    </c:plotArea>
    <c:legend>
      <c:legendPos val="r"/>
      <c:layout/>
      <c:txPr>
        <a:bodyPr/>
        <a:lstStyle/>
        <a:p>
          <a:pPr rtl="0">
            <a:defRPr/>
          </a:pPr>
          <a:endParaRPr lang="ru-RU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pieChart>
        <c:varyColors val="1"/>
        <c:ser>
          <c:idx val="0"/>
          <c:order val="0"/>
          <c:val>
            <c:numRef>
              <c:f>Лист1!$E$3:$E$8</c:f>
              <c:numCache>
                <c:formatCode>General</c:formatCode>
                <c:ptCount val="6"/>
                <c:pt idx="0">
                  <c:v>1047900.89</c:v>
                </c:pt>
                <c:pt idx="1">
                  <c:v>172066.26</c:v>
                </c:pt>
                <c:pt idx="2">
                  <c:v>48133.53</c:v>
                </c:pt>
                <c:pt idx="3">
                  <c:v>44165</c:v>
                </c:pt>
                <c:pt idx="4">
                  <c:v>15800</c:v>
                </c:pt>
                <c:pt idx="5">
                  <c:v>4798.5</c:v>
                </c:pt>
              </c:numCache>
            </c:numRef>
          </c:val>
        </c:ser>
        <c:firstSliceAng val="0"/>
      </c:pieChart>
    </c:plotArea>
    <c:legend>
      <c:legendPos val="r"/>
      <c:layout/>
      <c:txPr>
        <a:bodyPr/>
        <a:lstStyle/>
        <a:p>
          <a:pPr rtl="0">
            <a:defRPr/>
          </a:pPr>
          <a:endParaRPr lang="ru-RU"/>
        </a:p>
      </c:txPr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31133907706115338"/>
          <c:y val="0.11382113821138212"/>
          <c:w val="0.48780487804878175"/>
          <c:h val="0.82113821138211385"/>
        </c:manualLayout>
      </c:layout>
      <c:pieChart>
        <c:varyColors val="1"/>
        <c:ser>
          <c:idx val="0"/>
          <c:order val="0"/>
          <c:val>
            <c:numRef>
              <c:f>Лист1!$I$10:$I$20</c:f>
              <c:numCache>
                <c:formatCode>General</c:formatCode>
                <c:ptCount val="11"/>
                <c:pt idx="0">
                  <c:v>11353.82</c:v>
                </c:pt>
                <c:pt idx="1">
                  <c:v>555953.68999999727</c:v>
                </c:pt>
                <c:pt idx="2">
                  <c:v>20690.66</c:v>
                </c:pt>
                <c:pt idx="3">
                  <c:v>5574.58</c:v>
                </c:pt>
                <c:pt idx="4">
                  <c:v>81260</c:v>
                </c:pt>
                <c:pt idx="5">
                  <c:v>1321449.54</c:v>
                </c:pt>
                <c:pt idx="6">
                  <c:v>641900</c:v>
                </c:pt>
                <c:pt idx="8">
                  <c:v>35900</c:v>
                </c:pt>
                <c:pt idx="9">
                  <c:v>121744.79</c:v>
                </c:pt>
              </c:numCache>
            </c:numRef>
          </c:val>
        </c:ser>
        <c:firstSliceAng val="0"/>
      </c:pieChart>
    </c:plotArea>
    <c:legend>
      <c:legendPos val="r"/>
      <c:layout/>
      <c:txPr>
        <a:bodyPr/>
        <a:lstStyle/>
        <a:p>
          <a:pPr rtl="0">
            <a:defRPr/>
          </a:pPr>
          <a:endParaRPr lang="ru-RU"/>
        </a:p>
      </c:txPr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pieChart>
        <c:varyColors val="1"/>
        <c:ser>
          <c:idx val="0"/>
          <c:order val="0"/>
          <c:val>
            <c:numRef>
              <c:f>Лист1!$I$3:$I$8</c:f>
              <c:numCache>
                <c:formatCode>General</c:formatCode>
                <c:ptCount val="6"/>
                <c:pt idx="0">
                  <c:v>1302467.45</c:v>
                </c:pt>
                <c:pt idx="1">
                  <c:v>442702.62</c:v>
                </c:pt>
                <c:pt idx="2">
                  <c:v>159959.03</c:v>
                </c:pt>
                <c:pt idx="3">
                  <c:v>342365</c:v>
                </c:pt>
                <c:pt idx="4">
                  <c:v>19092</c:v>
                </c:pt>
                <c:pt idx="5">
                  <c:v>3550</c:v>
                </c:pt>
              </c:numCache>
            </c:numRef>
          </c:val>
        </c:ser>
        <c:firstSliceAng val="0"/>
      </c:pieChart>
    </c:plotArea>
    <c:legend>
      <c:legendPos val="r"/>
      <c:layout/>
      <c:txPr>
        <a:bodyPr/>
        <a:lstStyle/>
        <a:p>
          <a:pPr rtl="0">
            <a:defRPr/>
          </a:pPr>
          <a:endParaRPr lang="ru-RU"/>
        </a:p>
      </c:txPr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pieChart>
        <c:varyColors val="1"/>
        <c:ser>
          <c:idx val="0"/>
          <c:order val="0"/>
          <c:val>
            <c:numRef>
              <c:f>Лист1!$L$10:$L$20</c:f>
              <c:numCache>
                <c:formatCode>General</c:formatCode>
                <c:ptCount val="11"/>
                <c:pt idx="0">
                  <c:v>11998.4</c:v>
                </c:pt>
                <c:pt idx="1">
                  <c:v>618091.13</c:v>
                </c:pt>
                <c:pt idx="2">
                  <c:v>94937.09</c:v>
                </c:pt>
                <c:pt idx="3">
                  <c:v>10415.31</c:v>
                </c:pt>
                <c:pt idx="4">
                  <c:v>100200</c:v>
                </c:pt>
                <c:pt idx="5">
                  <c:v>1316089.49</c:v>
                </c:pt>
                <c:pt idx="6">
                  <c:v>661200</c:v>
                </c:pt>
                <c:pt idx="7">
                  <c:v>2588304.13</c:v>
                </c:pt>
                <c:pt idx="8">
                  <c:v>39800</c:v>
                </c:pt>
                <c:pt idx="9">
                  <c:v>176521.62</c:v>
                </c:pt>
                <c:pt idx="10">
                  <c:v>242446.4</c:v>
                </c:pt>
              </c:numCache>
            </c:numRef>
          </c:val>
        </c:ser>
        <c:firstSliceAng val="0"/>
      </c:pieChart>
    </c:plotArea>
    <c:legend>
      <c:legendPos val="r"/>
      <c:layout/>
      <c:txPr>
        <a:bodyPr/>
        <a:lstStyle/>
        <a:p>
          <a:pPr rtl="0">
            <a:defRPr/>
          </a:pPr>
          <a:endParaRPr lang="ru-RU"/>
        </a:p>
      </c:txPr>
    </c:legend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39703190859684701"/>
          <c:y val="9.8765432098765538E-2"/>
          <c:w val="0.36370539104024324"/>
          <c:h val="0.84479717813051203"/>
        </c:manualLayout>
      </c:layout>
      <c:pieChart>
        <c:varyColors val="1"/>
        <c:ser>
          <c:idx val="0"/>
          <c:order val="0"/>
          <c:val>
            <c:numRef>
              <c:f>Лист1!$L$3:$L$8</c:f>
              <c:numCache>
                <c:formatCode>General</c:formatCode>
                <c:ptCount val="6"/>
                <c:pt idx="0">
                  <c:v>1671189.55</c:v>
                </c:pt>
                <c:pt idx="1">
                  <c:v>546061.4</c:v>
                </c:pt>
                <c:pt idx="2">
                  <c:v>174062.4</c:v>
                </c:pt>
                <c:pt idx="3">
                  <c:v>176193.9</c:v>
                </c:pt>
                <c:pt idx="4">
                  <c:v>3555634</c:v>
                </c:pt>
                <c:pt idx="5">
                  <c:v>80671.5</c:v>
                </c:pt>
              </c:numCache>
            </c:numRef>
          </c:val>
        </c:ser>
        <c:firstSliceAng val="0"/>
      </c:pieChart>
    </c:plotArea>
    <c:legend>
      <c:legendPos val="r"/>
      <c:layout/>
      <c:txPr>
        <a:bodyPr/>
        <a:lstStyle/>
        <a:p>
          <a:pPr rtl="0">
            <a:defRPr/>
          </a:pPr>
          <a:endParaRPr lang="ru-RU"/>
        </a:p>
      </c:txPr>
    </c:legend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6.9831826577233413E-2"/>
          <c:y val="6.2378167641325533E-2"/>
          <c:w val="0.67438271604938316"/>
          <c:h val="0.8518518518518523"/>
        </c:manualLayout>
      </c:layout>
      <c:pieChart>
        <c:varyColors val="1"/>
        <c:ser>
          <c:idx val="0"/>
          <c:order val="0"/>
          <c:val>
            <c:numRef>
              <c:f>Лист1!$O$10:$O$19</c:f>
              <c:numCache>
                <c:formatCode>General</c:formatCode>
                <c:ptCount val="10"/>
                <c:pt idx="0">
                  <c:v>12440.91</c:v>
                </c:pt>
                <c:pt idx="1">
                  <c:v>1041767.93</c:v>
                </c:pt>
                <c:pt idx="2">
                  <c:v>106662</c:v>
                </c:pt>
                <c:pt idx="3">
                  <c:v>7581.84</c:v>
                </c:pt>
                <c:pt idx="4">
                  <c:v>43730</c:v>
                </c:pt>
                <c:pt idx="5">
                  <c:v>582200</c:v>
                </c:pt>
                <c:pt idx="6">
                  <c:v>126000</c:v>
                </c:pt>
                <c:pt idx="7">
                  <c:v>172680</c:v>
                </c:pt>
                <c:pt idx="8">
                  <c:v>42000</c:v>
                </c:pt>
                <c:pt idx="9">
                  <c:v>30594.880000000001</c:v>
                </c:pt>
              </c:numCache>
            </c:numRef>
          </c:val>
        </c:ser>
        <c:firstSliceAng val="0"/>
      </c:pieChart>
    </c:plotArea>
    <c:legend>
      <c:legendPos val="r"/>
      <c:layout/>
      <c:txPr>
        <a:bodyPr/>
        <a:lstStyle/>
        <a:p>
          <a:pPr rtl="0">
            <a:defRPr/>
          </a:pPr>
          <a:endParaRPr lang="ru-RU"/>
        </a:p>
      </c:txPr>
    </c:legend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pieChart>
        <c:varyColors val="1"/>
        <c:ser>
          <c:idx val="0"/>
          <c:order val="0"/>
          <c:val>
            <c:numRef>
              <c:f>Лист1!$O$2:$O$8</c:f>
              <c:numCache>
                <c:formatCode>General</c:formatCode>
                <c:ptCount val="7"/>
                <c:pt idx="0">
                  <c:v>2311863.75</c:v>
                </c:pt>
                <c:pt idx="1">
                  <c:v>116447.86</c:v>
                </c:pt>
                <c:pt idx="2">
                  <c:v>0</c:v>
                </c:pt>
                <c:pt idx="3">
                  <c:v>80560.850000000006</c:v>
                </c:pt>
                <c:pt idx="4">
                  <c:v>531346.62</c:v>
                </c:pt>
                <c:pt idx="5">
                  <c:v>5000</c:v>
                </c:pt>
                <c:pt idx="6">
                  <c:v>26099</c:v>
                </c:pt>
              </c:numCache>
            </c:numRef>
          </c:val>
        </c:ser>
        <c:firstSliceAng val="0"/>
      </c:pieChart>
    </c:plotArea>
    <c:legend>
      <c:legendPos val="r"/>
      <c:layout/>
      <c:txPr>
        <a:bodyPr/>
        <a:lstStyle/>
        <a:p>
          <a:pPr rtl="0">
            <a:defRPr/>
          </a:pPr>
          <a:endParaRPr lang="ru-RU"/>
        </a:p>
      </c:txPr>
    </c:legend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lineChart>
        <c:grouping val="standard"/>
        <c:ser>
          <c:idx val="0"/>
          <c:order val="0"/>
          <c:tx>
            <c:strRef>
              <c:f>Лист1!$B$10</c:f>
              <c:strCache>
                <c:ptCount val="1"/>
                <c:pt idx="0">
                  <c:v>доходы бюджете</c:v>
                </c:pt>
              </c:strCache>
            </c:strRef>
          </c:tx>
          <c:marker>
            <c:symbol val="none"/>
          </c:marker>
          <c:cat>
            <c:numRef>
              <c:f>Лист1!$A$11:$A$15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Лист1!$B$11:$B$15</c:f>
              <c:numCache>
                <c:formatCode>General</c:formatCode>
                <c:ptCount val="5"/>
                <c:pt idx="0">
                  <c:v>1368572</c:v>
                </c:pt>
                <c:pt idx="1">
                  <c:v>1431423.52</c:v>
                </c:pt>
                <c:pt idx="2">
                  <c:v>2118026.58</c:v>
                </c:pt>
                <c:pt idx="3">
                  <c:v>2570699.44</c:v>
                </c:pt>
                <c:pt idx="4">
                  <c:v>2165667.56</c:v>
                </c:pt>
              </c:numCache>
            </c:numRef>
          </c:val>
        </c:ser>
        <c:ser>
          <c:idx val="1"/>
          <c:order val="1"/>
          <c:tx>
            <c:strRef>
              <c:f>Лист1!$C$10</c:f>
              <c:strCache>
                <c:ptCount val="1"/>
                <c:pt idx="0">
                  <c:v>дотация</c:v>
                </c:pt>
              </c:strCache>
            </c:strRef>
          </c:tx>
          <c:marker>
            <c:symbol val="none"/>
          </c:marker>
          <c:cat>
            <c:numRef>
              <c:f>Лист1!$A$11:$A$15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Лист1!$C$11:$C$15</c:f>
              <c:numCache>
                <c:formatCode>General</c:formatCode>
                <c:ptCount val="5"/>
                <c:pt idx="0">
                  <c:v>632200</c:v>
                </c:pt>
                <c:pt idx="1">
                  <c:v>748000</c:v>
                </c:pt>
                <c:pt idx="2">
                  <c:v>641900</c:v>
                </c:pt>
                <c:pt idx="3">
                  <c:v>661200</c:v>
                </c:pt>
                <c:pt idx="4">
                  <c:v>126000</c:v>
                </c:pt>
              </c:numCache>
            </c:numRef>
          </c:val>
        </c:ser>
        <c:ser>
          <c:idx val="2"/>
          <c:order val="2"/>
          <c:tx>
            <c:strRef>
              <c:f>Лист1!$D$10</c:f>
              <c:strCache>
                <c:ptCount val="1"/>
                <c:pt idx="0">
                  <c:v>зем налог</c:v>
                </c:pt>
              </c:strCache>
            </c:strRef>
          </c:tx>
          <c:marker>
            <c:symbol val="none"/>
          </c:marker>
          <c:cat>
            <c:numRef>
              <c:f>Лист1!$A$11:$A$15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Лист1!$D$11:$D$15</c:f>
              <c:numCache>
                <c:formatCode>General</c:formatCode>
                <c:ptCount val="5"/>
                <c:pt idx="0">
                  <c:v>433919</c:v>
                </c:pt>
                <c:pt idx="1">
                  <c:v>471911.3</c:v>
                </c:pt>
                <c:pt idx="2">
                  <c:v>555953.68999999948</c:v>
                </c:pt>
                <c:pt idx="3">
                  <c:v>618091.13</c:v>
                </c:pt>
                <c:pt idx="4">
                  <c:v>1041767.93</c:v>
                </c:pt>
              </c:numCache>
            </c:numRef>
          </c:val>
        </c:ser>
        <c:ser>
          <c:idx val="3"/>
          <c:order val="3"/>
          <c:tx>
            <c:strRef>
              <c:f>Лист1!$E$10</c:f>
              <c:strCache>
                <c:ptCount val="1"/>
                <c:pt idx="0">
                  <c:v>продажа имущества</c:v>
                </c:pt>
              </c:strCache>
            </c:strRef>
          </c:tx>
          <c:marker>
            <c:symbol val="none"/>
          </c:marker>
          <c:cat>
            <c:numRef>
              <c:f>Лист1!$A$11:$A$15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Лист1!$E$11:$E$15</c:f>
              <c:numCache>
                <c:formatCode>General</c:formatCode>
                <c:ptCount val="5"/>
                <c:pt idx="0">
                  <c:v>0</c:v>
                </c:pt>
                <c:pt idx="1">
                  <c:v>30000</c:v>
                </c:pt>
                <c:pt idx="2">
                  <c:v>1321449</c:v>
                </c:pt>
                <c:pt idx="3">
                  <c:v>1316089.49</c:v>
                </c:pt>
                <c:pt idx="4">
                  <c:v>582200</c:v>
                </c:pt>
              </c:numCache>
            </c:numRef>
          </c:val>
        </c:ser>
        <c:marker val="1"/>
        <c:axId val="92983680"/>
        <c:axId val="92985216"/>
      </c:lineChart>
      <c:catAx>
        <c:axId val="92983680"/>
        <c:scaling>
          <c:orientation val="minMax"/>
        </c:scaling>
        <c:axPos val="b"/>
        <c:numFmt formatCode="General" sourceLinked="1"/>
        <c:tickLblPos val="nextTo"/>
        <c:crossAx val="92985216"/>
        <c:crosses val="autoZero"/>
        <c:auto val="1"/>
        <c:lblAlgn val="ctr"/>
        <c:lblOffset val="100"/>
      </c:catAx>
      <c:valAx>
        <c:axId val="92985216"/>
        <c:scaling>
          <c:orientation val="minMax"/>
        </c:scaling>
        <c:axPos val="l"/>
        <c:majorGridlines/>
        <c:numFmt formatCode="General" sourceLinked="1"/>
        <c:tickLblPos val="nextTo"/>
        <c:crossAx val="92983680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66FD2-E4B9-4E6C-8275-C2FD5FB1003D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0C66F-F108-40EA-9A41-D4AC1D49D4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66FD2-E4B9-4E6C-8275-C2FD5FB1003D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0C66F-F108-40EA-9A41-D4AC1D49D4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66FD2-E4B9-4E6C-8275-C2FD5FB1003D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0C66F-F108-40EA-9A41-D4AC1D49D4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66FD2-E4B9-4E6C-8275-C2FD5FB1003D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0C66F-F108-40EA-9A41-D4AC1D49D4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66FD2-E4B9-4E6C-8275-C2FD5FB1003D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0C66F-F108-40EA-9A41-D4AC1D49D4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66FD2-E4B9-4E6C-8275-C2FD5FB1003D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0C66F-F108-40EA-9A41-D4AC1D49D4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66FD2-E4B9-4E6C-8275-C2FD5FB1003D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0C66F-F108-40EA-9A41-D4AC1D49D4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66FD2-E4B9-4E6C-8275-C2FD5FB1003D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0C66F-F108-40EA-9A41-D4AC1D49D4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66FD2-E4B9-4E6C-8275-C2FD5FB1003D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0C66F-F108-40EA-9A41-D4AC1D49D4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66FD2-E4B9-4E6C-8275-C2FD5FB1003D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0C66F-F108-40EA-9A41-D4AC1D49D4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66FD2-E4B9-4E6C-8275-C2FD5FB1003D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0C66F-F108-40EA-9A41-D4AC1D49D4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66FD2-E4B9-4E6C-8275-C2FD5FB1003D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0C66F-F108-40EA-9A41-D4AC1D49D4F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Отчет Главы </a:t>
            </a:r>
            <a:r>
              <a:rPr lang="ru-RU" dirty="0" err="1" smtClean="0"/>
              <a:t>Паньковского</a:t>
            </a:r>
            <a:r>
              <a:rPr lang="ru-RU" dirty="0" smtClean="0"/>
              <a:t> сельского поселения </a:t>
            </a:r>
            <a:br>
              <a:rPr lang="ru-RU" dirty="0" smtClean="0"/>
            </a:br>
            <a:r>
              <a:rPr lang="ru-RU" dirty="0" err="1" smtClean="0"/>
              <a:t>Жиркова</a:t>
            </a:r>
            <a:r>
              <a:rPr lang="ru-RU" dirty="0" smtClean="0"/>
              <a:t> Ю.Н.</a:t>
            </a:r>
            <a:br>
              <a:rPr lang="ru-RU" dirty="0" smtClean="0"/>
            </a:br>
            <a:r>
              <a:rPr lang="ru-RU" dirty="0" smtClean="0"/>
              <a:t>за 2011-2015 </a:t>
            </a:r>
            <a:r>
              <a:rPr lang="ru-RU" dirty="0" err="1" smtClean="0"/>
              <a:t>гг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Общие сведения о </a:t>
            </a:r>
            <a:r>
              <a:rPr lang="ru-RU" sz="3200" dirty="0" err="1" smtClean="0"/>
              <a:t>Паньковском</a:t>
            </a:r>
            <a:r>
              <a:rPr lang="ru-RU" sz="3200" dirty="0" smtClean="0"/>
              <a:t> сельском поселении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err="1" smtClean="0"/>
              <a:t>Паньковское</a:t>
            </a:r>
            <a:r>
              <a:rPr lang="ru-RU" sz="2400" dirty="0" smtClean="0"/>
              <a:t> сельское поселение расположено в северной части </a:t>
            </a:r>
            <a:r>
              <a:rPr lang="ru-RU" sz="2400" dirty="0" err="1" smtClean="0"/>
              <a:t>Новодеревеньковского</a:t>
            </a:r>
            <a:r>
              <a:rPr lang="ru-RU" sz="2400" dirty="0" smtClean="0"/>
              <a:t> района. Протяженность территории сельского поселения с севера на юг 10,5 км и с запада на восток 13,9 км. </a:t>
            </a:r>
          </a:p>
          <a:p>
            <a:r>
              <a:rPr lang="ru-RU" sz="2400" dirty="0" smtClean="0"/>
              <a:t>Общая площадь в административных границах сельского поселения составляет 9963 га, из них:</a:t>
            </a:r>
          </a:p>
          <a:p>
            <a:r>
              <a:rPr lang="ru-RU" sz="2400" dirty="0" smtClean="0"/>
              <a:t>-земли сельскохозяйственного  назначения- 8699,4 га,</a:t>
            </a:r>
          </a:p>
          <a:p>
            <a:r>
              <a:rPr lang="ru-RU" sz="2400" dirty="0" smtClean="0"/>
              <a:t>-земли населенных пунктов-599,6 га,</a:t>
            </a:r>
          </a:p>
          <a:p>
            <a:r>
              <a:rPr lang="ru-RU" sz="2400" dirty="0" smtClean="0"/>
              <a:t>-земли лесного фонда -664</a:t>
            </a:r>
          </a:p>
          <a:p>
            <a:r>
              <a:rPr lang="ru-RU" sz="2400" dirty="0" smtClean="0"/>
              <a:t>На территории  поселения расположено 3 населенных пункта: с.  </a:t>
            </a:r>
            <a:r>
              <a:rPr lang="ru-RU" sz="2400" dirty="0" err="1" smtClean="0"/>
              <a:t>Паньково</a:t>
            </a:r>
            <a:r>
              <a:rPr lang="ru-RU" sz="2400" dirty="0" smtClean="0"/>
              <a:t>, </a:t>
            </a:r>
            <a:r>
              <a:rPr lang="ru-RU" sz="2400" dirty="0" err="1" smtClean="0"/>
              <a:t>д</a:t>
            </a:r>
            <a:r>
              <a:rPr lang="ru-RU" sz="2400" dirty="0" smtClean="0"/>
              <a:t> Красное Озеро, д. Затишье.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8596" y="357166"/>
            <a:ext cx="721523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Всего на территории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Паньковского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сельского поселения 3 населенных пунктов: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с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Паньково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Красное Озеро,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Затишье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численность населения по состоянию на 01.01.2016 составляет 682 человек,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 них детей до 14 лет 103 человек,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всего домовладений 294.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dirty="0" smtClean="0"/>
              <a:t>Структура доходов 2011 г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2471726" cy="4525963"/>
          </a:xfrm>
        </p:spPr>
        <p:txBody>
          <a:bodyPr>
            <a:normAutofit fontScale="325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2011 г                        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1368572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Налог на имущество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10251,95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Земельный  налог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433919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Арендная плата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24475,77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Единый  сельхоз  налог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3680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Нотариальные  действия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1400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 от продажи имущества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Дотация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623200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Прочие субсидии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146300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Субсидия   по воинскому учету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32300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НДФЛ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93045,27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3857620" y="1785926"/>
          <a:ext cx="4357717" cy="3643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Структура расходов 2011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71546"/>
            <a:ext cx="4000528" cy="5429288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расходы</a:t>
            </a:r>
            <a:endParaRPr lang="ru-RU" dirty="0" smtClean="0"/>
          </a:p>
          <a:p>
            <a:r>
              <a:rPr lang="ru-RU" dirty="0" smtClean="0"/>
              <a:t>1430640</a:t>
            </a:r>
          </a:p>
          <a:p>
            <a:r>
              <a:rPr lang="ru-RU" dirty="0" smtClean="0"/>
              <a:t>1.общегосударственные</a:t>
            </a:r>
          </a:p>
          <a:p>
            <a:r>
              <a:rPr lang="ru-RU" dirty="0" smtClean="0"/>
              <a:t>976654,1</a:t>
            </a:r>
          </a:p>
          <a:p>
            <a:r>
              <a:rPr lang="ru-RU" dirty="0" smtClean="0"/>
              <a:t>2.ЖКХ</a:t>
            </a:r>
          </a:p>
          <a:p>
            <a:r>
              <a:rPr lang="ru-RU" dirty="0" smtClean="0"/>
              <a:t>120514</a:t>
            </a:r>
          </a:p>
          <a:p>
            <a:r>
              <a:rPr lang="ru-RU" dirty="0" smtClean="0"/>
              <a:t>3.благоустройство</a:t>
            </a:r>
          </a:p>
          <a:p>
            <a:r>
              <a:rPr lang="ru-RU" dirty="0" smtClean="0"/>
              <a:t>58342,8</a:t>
            </a:r>
          </a:p>
          <a:p>
            <a:r>
              <a:rPr lang="ru-RU" dirty="0" smtClean="0"/>
              <a:t>4.культура</a:t>
            </a:r>
          </a:p>
          <a:p>
            <a:r>
              <a:rPr lang="ru-RU" dirty="0" smtClean="0"/>
              <a:t>5000</a:t>
            </a:r>
          </a:p>
          <a:p>
            <a:r>
              <a:rPr lang="ru-RU" dirty="0" smtClean="0"/>
              <a:t>5.соцполитика</a:t>
            </a:r>
          </a:p>
          <a:p>
            <a:r>
              <a:rPr lang="ru-RU" dirty="0" smtClean="0"/>
              <a:t>1273</a:t>
            </a:r>
          </a:p>
          <a:p>
            <a:r>
              <a:rPr lang="ru-RU" dirty="0" smtClean="0"/>
              <a:t>6. спорт</a:t>
            </a:r>
          </a:p>
          <a:p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4429124" y="1142984"/>
          <a:ext cx="4071966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572560" cy="64294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Структура доходов 2012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142984"/>
            <a:ext cx="3000396" cy="5429288"/>
          </a:xfrm>
        </p:spPr>
        <p:txBody>
          <a:bodyPr>
            <a:normAutofit fontScale="40000" lnSpcReduction="20000"/>
          </a:bodyPr>
          <a:lstStyle/>
          <a:p>
            <a:r>
              <a:rPr lang="ru-RU" b="1" dirty="0" smtClean="0"/>
              <a:t>доходы</a:t>
            </a:r>
            <a:endParaRPr lang="ru-RU" dirty="0" smtClean="0"/>
          </a:p>
          <a:p>
            <a:r>
              <a:rPr lang="ru-RU" b="1" dirty="0" smtClean="0"/>
              <a:t>1431424</a:t>
            </a:r>
            <a:endParaRPr lang="ru-RU" dirty="0" smtClean="0"/>
          </a:p>
          <a:p>
            <a:r>
              <a:rPr lang="ru-RU" dirty="0" smtClean="0"/>
              <a:t>1.Налог на имущество</a:t>
            </a:r>
          </a:p>
          <a:p>
            <a:r>
              <a:rPr lang="ru-RU" dirty="0" smtClean="0"/>
              <a:t>10864,59</a:t>
            </a:r>
          </a:p>
          <a:p>
            <a:r>
              <a:rPr lang="ru-RU" dirty="0" smtClean="0"/>
              <a:t>2.Земельный  налог</a:t>
            </a:r>
          </a:p>
          <a:p>
            <a:r>
              <a:rPr lang="ru-RU" dirty="0" smtClean="0"/>
              <a:t>471911,3</a:t>
            </a:r>
          </a:p>
          <a:p>
            <a:pPr lvl="0"/>
            <a:r>
              <a:rPr lang="ru-RU" dirty="0" smtClean="0"/>
              <a:t>Арендная плата </a:t>
            </a:r>
          </a:p>
          <a:p>
            <a:r>
              <a:rPr lang="ru-RU" dirty="0" smtClean="0"/>
              <a:t>12711,76</a:t>
            </a:r>
          </a:p>
          <a:p>
            <a:pPr lvl="0"/>
            <a:r>
              <a:rPr lang="ru-RU" dirty="0" smtClean="0"/>
              <a:t>Единый  сельхоз  налог</a:t>
            </a:r>
          </a:p>
          <a:p>
            <a:r>
              <a:rPr lang="ru-RU" dirty="0" smtClean="0"/>
              <a:t>5474,13</a:t>
            </a:r>
          </a:p>
          <a:p>
            <a:pPr lvl="0"/>
            <a:r>
              <a:rPr lang="ru-RU" dirty="0" smtClean="0"/>
              <a:t>Нотариальные  действия</a:t>
            </a:r>
          </a:p>
          <a:p>
            <a:r>
              <a:rPr lang="ru-RU" dirty="0" smtClean="0"/>
              <a:t>10000</a:t>
            </a:r>
          </a:p>
          <a:p>
            <a:pPr lvl="0"/>
            <a:r>
              <a:rPr lang="ru-RU" dirty="0" smtClean="0"/>
              <a:t>Доход от продажи имущества</a:t>
            </a:r>
          </a:p>
          <a:p>
            <a:r>
              <a:rPr lang="ru-RU" dirty="0" smtClean="0"/>
              <a:t>30000</a:t>
            </a:r>
          </a:p>
          <a:p>
            <a:pPr lvl="0"/>
            <a:r>
              <a:rPr lang="ru-RU" dirty="0" smtClean="0"/>
              <a:t>Дотация</a:t>
            </a:r>
          </a:p>
          <a:p>
            <a:r>
              <a:rPr lang="ru-RU" dirty="0" smtClean="0"/>
              <a:t>748000</a:t>
            </a:r>
          </a:p>
          <a:p>
            <a:pPr lvl="0"/>
            <a:r>
              <a:rPr lang="ru-RU" dirty="0" smtClean="0"/>
              <a:t>Прочие субсидии</a:t>
            </a:r>
          </a:p>
          <a:p>
            <a:pPr lvl="0"/>
            <a:r>
              <a:rPr lang="ru-RU" dirty="0" smtClean="0"/>
              <a:t>Субсидия   по воинскому учету</a:t>
            </a:r>
          </a:p>
          <a:p>
            <a:r>
              <a:rPr lang="ru-RU" dirty="0" smtClean="0"/>
              <a:t>33100</a:t>
            </a:r>
          </a:p>
          <a:p>
            <a:pPr lvl="0"/>
            <a:r>
              <a:rPr lang="ru-RU" dirty="0" smtClean="0"/>
              <a:t>НДФЛ</a:t>
            </a:r>
          </a:p>
          <a:p>
            <a:r>
              <a:rPr lang="ru-RU" dirty="0" smtClean="0"/>
              <a:t>109361,7</a:t>
            </a:r>
          </a:p>
          <a:p>
            <a:r>
              <a:rPr lang="ru-RU" dirty="0" smtClean="0"/>
              <a:t> 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3500430" y="1285860"/>
          <a:ext cx="4281496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Структура расходов 2012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85860"/>
            <a:ext cx="3286148" cy="4840303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расходы</a:t>
            </a:r>
            <a:endParaRPr lang="ru-RU" dirty="0" smtClean="0"/>
          </a:p>
          <a:p>
            <a:r>
              <a:rPr lang="ru-RU" dirty="0" smtClean="0"/>
              <a:t>1389527</a:t>
            </a:r>
          </a:p>
          <a:p>
            <a:pPr lvl="0"/>
            <a:r>
              <a:rPr lang="ru-RU" dirty="0" smtClean="0"/>
              <a:t>общегосударственные</a:t>
            </a:r>
          </a:p>
          <a:p>
            <a:r>
              <a:rPr lang="ru-RU" dirty="0" smtClean="0"/>
              <a:t>1047901</a:t>
            </a:r>
          </a:p>
          <a:p>
            <a:r>
              <a:rPr lang="ru-RU" dirty="0" smtClean="0"/>
              <a:t>2.ЖКХ</a:t>
            </a:r>
          </a:p>
          <a:p>
            <a:r>
              <a:rPr lang="ru-RU" dirty="0" smtClean="0"/>
              <a:t>172066,3</a:t>
            </a:r>
          </a:p>
          <a:p>
            <a:r>
              <a:rPr lang="ru-RU" dirty="0" smtClean="0"/>
              <a:t>3.благоустройство</a:t>
            </a:r>
          </a:p>
          <a:p>
            <a:r>
              <a:rPr lang="ru-RU" dirty="0" smtClean="0"/>
              <a:t>48133,53</a:t>
            </a:r>
          </a:p>
          <a:p>
            <a:r>
              <a:rPr lang="ru-RU" dirty="0" smtClean="0"/>
              <a:t>4. культура</a:t>
            </a:r>
          </a:p>
          <a:p>
            <a:r>
              <a:rPr lang="ru-RU" dirty="0" smtClean="0"/>
              <a:t>44165</a:t>
            </a:r>
          </a:p>
          <a:p>
            <a:r>
              <a:rPr lang="ru-RU" dirty="0" smtClean="0"/>
              <a:t>5. </a:t>
            </a:r>
            <a:r>
              <a:rPr lang="ru-RU" dirty="0" err="1" smtClean="0"/>
              <a:t>соцполитика</a:t>
            </a:r>
            <a:endParaRPr lang="ru-RU" dirty="0" smtClean="0"/>
          </a:p>
          <a:p>
            <a:r>
              <a:rPr lang="ru-RU" dirty="0" smtClean="0"/>
              <a:t>15800</a:t>
            </a:r>
          </a:p>
          <a:p>
            <a:r>
              <a:rPr lang="ru-RU" dirty="0" smtClean="0"/>
              <a:t>6. спорт</a:t>
            </a:r>
          </a:p>
          <a:p>
            <a:r>
              <a:rPr lang="ru-RU" dirty="0" smtClean="0"/>
              <a:t>4798,5</a:t>
            </a:r>
          </a:p>
          <a:p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4071934" y="1285860"/>
          <a:ext cx="3714750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Структура доходов 2013 г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142984"/>
            <a:ext cx="3357586" cy="4983179"/>
          </a:xfrm>
        </p:spPr>
        <p:txBody>
          <a:bodyPr>
            <a:normAutofit fontScale="47500" lnSpcReduction="20000"/>
          </a:bodyPr>
          <a:lstStyle/>
          <a:p>
            <a:r>
              <a:rPr lang="ru-RU" b="1" dirty="0" smtClean="0"/>
              <a:t>доходы</a:t>
            </a:r>
            <a:endParaRPr lang="ru-RU" dirty="0" smtClean="0"/>
          </a:p>
          <a:p>
            <a:r>
              <a:rPr lang="ru-RU" b="1" dirty="0" smtClean="0"/>
              <a:t>2795826,58</a:t>
            </a:r>
            <a:endParaRPr lang="ru-RU" dirty="0" smtClean="0"/>
          </a:p>
          <a:p>
            <a:r>
              <a:rPr lang="ru-RU" dirty="0" smtClean="0"/>
              <a:t>       1.налог на имущество</a:t>
            </a:r>
          </a:p>
          <a:p>
            <a:r>
              <a:rPr lang="ru-RU" dirty="0" smtClean="0"/>
              <a:t>11353,82</a:t>
            </a:r>
          </a:p>
          <a:p>
            <a:pPr lvl="0"/>
            <a:r>
              <a:rPr lang="ru-RU" dirty="0" smtClean="0"/>
              <a:t>земельный налог</a:t>
            </a:r>
          </a:p>
          <a:p>
            <a:r>
              <a:rPr lang="ru-RU" dirty="0" smtClean="0"/>
              <a:t>555953,7</a:t>
            </a:r>
          </a:p>
          <a:p>
            <a:pPr lvl="0"/>
            <a:r>
              <a:rPr lang="ru-RU" dirty="0" smtClean="0"/>
              <a:t>арендная плата за землю</a:t>
            </a:r>
          </a:p>
          <a:p>
            <a:r>
              <a:rPr lang="ru-RU" dirty="0" smtClean="0"/>
              <a:t>20690,66</a:t>
            </a:r>
          </a:p>
          <a:p>
            <a:pPr lvl="0"/>
            <a:r>
              <a:rPr lang="ru-RU" dirty="0" smtClean="0"/>
              <a:t>единый сельхоз налог</a:t>
            </a:r>
          </a:p>
          <a:p>
            <a:r>
              <a:rPr lang="ru-RU" dirty="0" smtClean="0"/>
              <a:t>5574,58</a:t>
            </a:r>
          </a:p>
          <a:p>
            <a:pPr lvl="0"/>
            <a:r>
              <a:rPr lang="ru-RU" dirty="0" smtClean="0"/>
              <a:t>нотариальные  действия</a:t>
            </a:r>
          </a:p>
          <a:p>
            <a:r>
              <a:rPr lang="ru-RU" dirty="0" smtClean="0"/>
              <a:t>81260</a:t>
            </a:r>
          </a:p>
          <a:p>
            <a:pPr lvl="0"/>
            <a:r>
              <a:rPr lang="ru-RU" dirty="0" smtClean="0"/>
              <a:t>доходы от продажи имущества</a:t>
            </a:r>
          </a:p>
          <a:p>
            <a:r>
              <a:rPr lang="ru-RU" dirty="0" smtClean="0"/>
              <a:t>1321450</a:t>
            </a:r>
          </a:p>
          <a:p>
            <a:pPr lvl="0"/>
            <a:r>
              <a:rPr lang="ru-RU" dirty="0" smtClean="0"/>
              <a:t>дотация</a:t>
            </a:r>
          </a:p>
          <a:p>
            <a:r>
              <a:rPr lang="ru-RU" dirty="0" smtClean="0"/>
              <a:t>641900</a:t>
            </a:r>
          </a:p>
          <a:p>
            <a:r>
              <a:rPr lang="ru-RU" dirty="0" smtClean="0"/>
              <a:t> </a:t>
            </a:r>
          </a:p>
          <a:p>
            <a:pPr lvl="0"/>
            <a:r>
              <a:rPr lang="ru-RU" dirty="0" smtClean="0"/>
              <a:t>субвенция по воинскому учету</a:t>
            </a:r>
          </a:p>
          <a:p>
            <a:r>
              <a:rPr lang="ru-RU" dirty="0" smtClean="0"/>
              <a:t>35900</a:t>
            </a:r>
          </a:p>
          <a:p>
            <a:pPr lvl="0"/>
            <a:r>
              <a:rPr lang="ru-RU" dirty="0" smtClean="0"/>
              <a:t>НДФЛ</a:t>
            </a:r>
          </a:p>
          <a:p>
            <a:r>
              <a:rPr lang="ru-RU" dirty="0" smtClean="0"/>
              <a:t>121744,8</a:t>
            </a:r>
          </a:p>
          <a:p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3929058" y="1214422"/>
          <a:ext cx="4419600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Структура расходов 2013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3686172" cy="5054617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расходы</a:t>
            </a:r>
            <a:endParaRPr lang="ru-RU" dirty="0" smtClean="0"/>
          </a:p>
          <a:p>
            <a:r>
              <a:rPr lang="ru-RU" dirty="0" smtClean="0"/>
              <a:t>2228721</a:t>
            </a:r>
          </a:p>
          <a:p>
            <a:r>
              <a:rPr lang="ru-RU" dirty="0" smtClean="0"/>
              <a:t>1.общегосударственные</a:t>
            </a:r>
          </a:p>
          <a:p>
            <a:r>
              <a:rPr lang="ru-RU" dirty="0" smtClean="0"/>
              <a:t>1302467</a:t>
            </a:r>
          </a:p>
          <a:p>
            <a:r>
              <a:rPr lang="ru-RU" dirty="0" smtClean="0"/>
              <a:t>2.ЖКХ</a:t>
            </a:r>
          </a:p>
          <a:p>
            <a:r>
              <a:rPr lang="ru-RU" dirty="0" smtClean="0"/>
              <a:t>442702,6</a:t>
            </a:r>
          </a:p>
          <a:p>
            <a:r>
              <a:rPr lang="ru-RU" dirty="0" smtClean="0"/>
              <a:t>3.благоустройство</a:t>
            </a:r>
          </a:p>
          <a:p>
            <a:r>
              <a:rPr lang="ru-RU" dirty="0" smtClean="0"/>
              <a:t>159959</a:t>
            </a:r>
          </a:p>
          <a:p>
            <a:r>
              <a:rPr lang="ru-RU" dirty="0" smtClean="0"/>
              <a:t>4.культура</a:t>
            </a:r>
          </a:p>
          <a:p>
            <a:r>
              <a:rPr lang="ru-RU" dirty="0" smtClean="0"/>
              <a:t>342365</a:t>
            </a:r>
          </a:p>
          <a:p>
            <a:r>
              <a:rPr lang="ru-RU" dirty="0" smtClean="0"/>
              <a:t>5.соцполитика</a:t>
            </a:r>
          </a:p>
          <a:p>
            <a:r>
              <a:rPr lang="ru-RU" dirty="0" smtClean="0"/>
              <a:t>19092</a:t>
            </a:r>
          </a:p>
          <a:p>
            <a:r>
              <a:rPr lang="ru-RU" dirty="0" smtClean="0"/>
              <a:t>6. спорт</a:t>
            </a:r>
          </a:p>
          <a:p>
            <a:r>
              <a:rPr lang="ru-RU" dirty="0" smtClean="0"/>
              <a:t>3550</a:t>
            </a:r>
          </a:p>
          <a:p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4286248" y="1142984"/>
          <a:ext cx="4000500" cy="507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Структура доходов 2014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3143272" cy="5126055"/>
          </a:xfrm>
        </p:spPr>
        <p:txBody>
          <a:bodyPr>
            <a:normAutofit fontScale="40000" lnSpcReduction="20000"/>
          </a:bodyPr>
          <a:lstStyle/>
          <a:p>
            <a:r>
              <a:rPr lang="ru-RU" b="1" dirty="0" smtClean="0"/>
              <a:t>доходы</a:t>
            </a:r>
            <a:endParaRPr lang="ru-RU" dirty="0" smtClean="0"/>
          </a:p>
          <a:p>
            <a:r>
              <a:rPr lang="ru-RU" b="1" dirty="0" smtClean="0"/>
              <a:t>2570699</a:t>
            </a:r>
            <a:endParaRPr lang="ru-RU" dirty="0" smtClean="0"/>
          </a:p>
          <a:p>
            <a:pPr lvl="0"/>
            <a:r>
              <a:rPr lang="ru-RU" dirty="0" smtClean="0"/>
              <a:t>1.Налог </a:t>
            </a:r>
            <a:r>
              <a:rPr lang="ru-RU" dirty="0" smtClean="0"/>
              <a:t>на  имущество</a:t>
            </a:r>
          </a:p>
          <a:p>
            <a:r>
              <a:rPr lang="ru-RU" dirty="0" smtClean="0"/>
              <a:t>11998,4</a:t>
            </a:r>
          </a:p>
          <a:p>
            <a:pPr lvl="0"/>
            <a:r>
              <a:rPr lang="ru-RU" dirty="0" smtClean="0"/>
              <a:t>2. </a:t>
            </a:r>
            <a:r>
              <a:rPr lang="ru-RU" dirty="0" smtClean="0"/>
              <a:t>земельный налог</a:t>
            </a:r>
          </a:p>
          <a:p>
            <a:r>
              <a:rPr lang="ru-RU" dirty="0" smtClean="0"/>
              <a:t>618091,1</a:t>
            </a:r>
          </a:p>
          <a:p>
            <a:pPr lvl="0"/>
            <a:r>
              <a:rPr lang="ru-RU" dirty="0" smtClean="0"/>
              <a:t>3.Арендная </a:t>
            </a:r>
            <a:r>
              <a:rPr lang="ru-RU" dirty="0" smtClean="0"/>
              <a:t>плата </a:t>
            </a:r>
          </a:p>
          <a:p>
            <a:r>
              <a:rPr lang="ru-RU" dirty="0" smtClean="0"/>
              <a:t>94937,09</a:t>
            </a:r>
          </a:p>
          <a:p>
            <a:pPr lvl="0"/>
            <a:r>
              <a:rPr lang="ru-RU" dirty="0" smtClean="0"/>
              <a:t>4.сельхоз  </a:t>
            </a:r>
            <a:r>
              <a:rPr lang="ru-RU" dirty="0" smtClean="0"/>
              <a:t>налог</a:t>
            </a:r>
          </a:p>
          <a:p>
            <a:r>
              <a:rPr lang="ru-RU" dirty="0" smtClean="0"/>
              <a:t>10415,31</a:t>
            </a:r>
          </a:p>
          <a:p>
            <a:pPr lvl="0"/>
            <a:r>
              <a:rPr lang="ru-RU" dirty="0" smtClean="0"/>
              <a:t>5.действия</a:t>
            </a:r>
            <a:endParaRPr lang="ru-RU" dirty="0" smtClean="0"/>
          </a:p>
          <a:p>
            <a:r>
              <a:rPr lang="ru-RU" dirty="0" smtClean="0"/>
              <a:t>100200</a:t>
            </a:r>
          </a:p>
          <a:p>
            <a:pPr lvl="0"/>
            <a:r>
              <a:rPr lang="ru-RU" dirty="0" smtClean="0"/>
              <a:t>6.доход </a:t>
            </a:r>
            <a:r>
              <a:rPr lang="ru-RU" dirty="0" smtClean="0"/>
              <a:t>от продажи имущества</a:t>
            </a:r>
          </a:p>
          <a:p>
            <a:r>
              <a:rPr lang="ru-RU" dirty="0" smtClean="0"/>
              <a:t>1316089</a:t>
            </a:r>
          </a:p>
          <a:p>
            <a:r>
              <a:rPr lang="ru-RU" dirty="0" smtClean="0"/>
              <a:t>       7.дотация</a:t>
            </a:r>
          </a:p>
          <a:p>
            <a:r>
              <a:rPr lang="ru-RU" dirty="0" smtClean="0"/>
              <a:t>661200</a:t>
            </a:r>
          </a:p>
          <a:p>
            <a:r>
              <a:rPr lang="ru-RU" dirty="0" smtClean="0"/>
              <a:t>       8.прочие субсидии</a:t>
            </a:r>
          </a:p>
          <a:p>
            <a:r>
              <a:rPr lang="ru-RU" dirty="0" smtClean="0"/>
              <a:t>2588304</a:t>
            </a:r>
          </a:p>
          <a:p>
            <a:r>
              <a:rPr lang="ru-RU" dirty="0" smtClean="0"/>
              <a:t>        9.субсидии  по воинскому  учету</a:t>
            </a:r>
          </a:p>
          <a:p>
            <a:r>
              <a:rPr lang="ru-RU" dirty="0" smtClean="0"/>
              <a:t>39800</a:t>
            </a:r>
          </a:p>
          <a:p>
            <a:r>
              <a:rPr lang="ru-RU" dirty="0" smtClean="0"/>
              <a:t>      10.ндфл</a:t>
            </a:r>
          </a:p>
          <a:p>
            <a:r>
              <a:rPr lang="ru-RU" dirty="0" smtClean="0"/>
              <a:t>176521,6</a:t>
            </a:r>
          </a:p>
          <a:p>
            <a:r>
              <a:rPr lang="ru-RU" dirty="0" smtClean="0"/>
              <a:t>      11.акцизы</a:t>
            </a:r>
          </a:p>
          <a:p>
            <a:r>
              <a:rPr lang="ru-RU" dirty="0" smtClean="0"/>
              <a:t>242446,4</a:t>
            </a:r>
          </a:p>
          <a:p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3714744" y="1071546"/>
          <a:ext cx="4329120" cy="492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Структура расходов 2014 г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14422"/>
            <a:ext cx="45719" cy="45719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4429124" y="1285860"/>
          <a:ext cx="4181475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857224" y="1285859"/>
          <a:ext cx="3429024" cy="4572036"/>
        </p:xfrm>
        <a:graphic>
          <a:graphicData uri="http://schemas.openxmlformats.org/drawingml/2006/table">
            <a:tbl>
              <a:tblPr/>
              <a:tblGrid>
                <a:gridCol w="2218669"/>
                <a:gridCol w="1210355"/>
              </a:tblGrid>
              <a:tr h="653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расходы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6295105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53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1.общегосударственные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1671190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53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2.ЖКХ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546061,4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53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3.благоустройство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174062,4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53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4.культура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176193,9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53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5.дорожная деятельность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3555634,53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53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6.спорт</a:t>
                      </a:r>
                      <a:endParaRPr lang="ru-RU" sz="1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80671,5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Структура доходов 2015 г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85860"/>
            <a:ext cx="3500462" cy="5143536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доходы</a:t>
            </a:r>
          </a:p>
          <a:p>
            <a:r>
              <a:rPr lang="ru-RU" dirty="0" smtClean="0"/>
              <a:t>2165668</a:t>
            </a:r>
          </a:p>
          <a:p>
            <a:r>
              <a:rPr lang="ru-RU" dirty="0" smtClean="0"/>
              <a:t>1.Налог на имущество</a:t>
            </a:r>
          </a:p>
          <a:p>
            <a:r>
              <a:rPr lang="ru-RU" dirty="0" smtClean="0"/>
              <a:t>12440,91</a:t>
            </a:r>
          </a:p>
          <a:p>
            <a:r>
              <a:rPr lang="ru-RU" dirty="0" smtClean="0"/>
              <a:t>2.Земельный налог</a:t>
            </a:r>
          </a:p>
          <a:p>
            <a:r>
              <a:rPr lang="ru-RU" dirty="0" smtClean="0"/>
              <a:t>1041768</a:t>
            </a:r>
          </a:p>
          <a:p>
            <a:r>
              <a:rPr lang="ru-RU" dirty="0" smtClean="0"/>
              <a:t>3.аренда</a:t>
            </a:r>
          </a:p>
          <a:p>
            <a:r>
              <a:rPr lang="ru-RU" dirty="0" smtClean="0"/>
              <a:t>106662</a:t>
            </a:r>
          </a:p>
          <a:p>
            <a:r>
              <a:rPr lang="ru-RU" dirty="0" smtClean="0"/>
              <a:t>4.Единый сельхозналог</a:t>
            </a:r>
          </a:p>
          <a:p>
            <a:r>
              <a:rPr lang="ru-RU" dirty="0" smtClean="0"/>
              <a:t>7581,84</a:t>
            </a:r>
          </a:p>
          <a:p>
            <a:r>
              <a:rPr lang="ru-RU" dirty="0" smtClean="0"/>
              <a:t>5.нотариальные действия</a:t>
            </a:r>
          </a:p>
          <a:p>
            <a:r>
              <a:rPr lang="ru-RU" dirty="0" smtClean="0"/>
              <a:t>43730</a:t>
            </a:r>
          </a:p>
          <a:p>
            <a:r>
              <a:rPr lang="ru-RU" dirty="0" smtClean="0"/>
              <a:t>6.доходы от продажи имущества</a:t>
            </a:r>
          </a:p>
          <a:p>
            <a:r>
              <a:rPr lang="ru-RU" dirty="0" smtClean="0"/>
              <a:t>582200</a:t>
            </a:r>
          </a:p>
          <a:p>
            <a:r>
              <a:rPr lang="ru-RU" dirty="0" smtClean="0"/>
              <a:t>7.дотация</a:t>
            </a:r>
          </a:p>
          <a:p>
            <a:r>
              <a:rPr lang="ru-RU" dirty="0" smtClean="0"/>
              <a:t>126000</a:t>
            </a:r>
          </a:p>
          <a:p>
            <a:r>
              <a:rPr lang="ru-RU" dirty="0" smtClean="0"/>
              <a:t>8.субсидии</a:t>
            </a:r>
          </a:p>
          <a:p>
            <a:r>
              <a:rPr lang="ru-RU" dirty="0" smtClean="0"/>
              <a:t>172680</a:t>
            </a:r>
          </a:p>
          <a:p>
            <a:pPr lvl="0"/>
            <a:r>
              <a:rPr lang="ru-RU" dirty="0" smtClean="0"/>
              <a:t>субсидии по в/у </a:t>
            </a:r>
          </a:p>
          <a:p>
            <a:r>
              <a:rPr lang="ru-RU" dirty="0" smtClean="0"/>
              <a:t>42000</a:t>
            </a:r>
          </a:p>
          <a:p>
            <a:pPr lvl="0"/>
            <a:r>
              <a:rPr lang="ru-RU" dirty="0" smtClean="0"/>
              <a:t>НДФЛ</a:t>
            </a:r>
          </a:p>
          <a:p>
            <a:r>
              <a:rPr lang="ru-RU" dirty="0" smtClean="0"/>
              <a:t>30594,88</a:t>
            </a:r>
          </a:p>
          <a:p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3714744" y="1357298"/>
          <a:ext cx="4429156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Структура расходов 2015 г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142984"/>
            <a:ext cx="3714776" cy="521497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расходы</a:t>
            </a:r>
          </a:p>
          <a:p>
            <a:r>
              <a:rPr lang="ru-RU" dirty="0" smtClean="0"/>
              <a:t>2311864</a:t>
            </a:r>
          </a:p>
          <a:p>
            <a:r>
              <a:rPr lang="ru-RU" dirty="0" smtClean="0"/>
              <a:t>общегосударственные</a:t>
            </a:r>
          </a:p>
          <a:p>
            <a:r>
              <a:rPr lang="ru-RU" dirty="0" smtClean="0"/>
              <a:t>116447,9</a:t>
            </a:r>
          </a:p>
          <a:p>
            <a:r>
              <a:rPr lang="ru-RU" dirty="0" smtClean="0"/>
              <a:t>благоустройство</a:t>
            </a:r>
          </a:p>
          <a:p>
            <a:r>
              <a:rPr lang="ru-RU" dirty="0" smtClean="0"/>
              <a:t>80560,85</a:t>
            </a:r>
          </a:p>
          <a:p>
            <a:r>
              <a:rPr lang="ru-RU" dirty="0" smtClean="0"/>
              <a:t>культура</a:t>
            </a:r>
          </a:p>
          <a:p>
            <a:r>
              <a:rPr lang="ru-RU" dirty="0" smtClean="0"/>
              <a:t>531346,6</a:t>
            </a:r>
          </a:p>
          <a:p>
            <a:r>
              <a:rPr lang="ru-RU" dirty="0" err="1" smtClean="0"/>
              <a:t>соцполитика</a:t>
            </a:r>
            <a:endParaRPr lang="ru-RU" dirty="0" smtClean="0"/>
          </a:p>
          <a:p>
            <a:r>
              <a:rPr lang="ru-RU" dirty="0" smtClean="0"/>
              <a:t>5000</a:t>
            </a:r>
          </a:p>
          <a:p>
            <a:r>
              <a:rPr lang="ru-RU" dirty="0" smtClean="0"/>
              <a:t>спорт</a:t>
            </a:r>
          </a:p>
          <a:p>
            <a:r>
              <a:rPr lang="ru-RU" dirty="0" smtClean="0"/>
              <a:t>26099</a:t>
            </a:r>
          </a:p>
          <a:p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4500562" y="1142984"/>
          <a:ext cx="3786214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График изменения статей дохода бюджета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</TotalTime>
  <Words>396</Words>
  <Application>Microsoft Office PowerPoint</Application>
  <PresentationFormat>Экран (4:3)</PresentationFormat>
  <Paragraphs>207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Отчет Главы Паньковского сельского поселения  Жиркова Ю.Н. за 2011-2015 гг</vt:lpstr>
      <vt:lpstr>Общие сведения о Паньковском сельском поселении</vt:lpstr>
      <vt:lpstr>Слайд 3</vt:lpstr>
      <vt:lpstr>Структура доходов 2011 г </vt:lpstr>
      <vt:lpstr>Структура расходов 2011</vt:lpstr>
      <vt:lpstr>Структура доходов 2012</vt:lpstr>
      <vt:lpstr>Структура расходов 2012</vt:lpstr>
      <vt:lpstr>Структура доходов 2013 г</vt:lpstr>
      <vt:lpstr>Структура расходов 2013</vt:lpstr>
      <vt:lpstr>Структура доходов 2014</vt:lpstr>
      <vt:lpstr>Структура расходов 2014 г</vt:lpstr>
      <vt:lpstr>Структура доходов 2015 г</vt:lpstr>
      <vt:lpstr>Структура расходов 2015 г</vt:lpstr>
      <vt:lpstr>График изменения статей дохода бюджета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Главы Паньковского сельского поселения  Жиркова Ю.Н. за 2011-2015 гг</dc:title>
  <dc:creator>Юрий</dc:creator>
  <cp:lastModifiedBy>1</cp:lastModifiedBy>
  <cp:revision>59</cp:revision>
  <dcterms:created xsi:type="dcterms:W3CDTF">2016-02-18T12:52:50Z</dcterms:created>
  <dcterms:modified xsi:type="dcterms:W3CDTF">2016-03-18T08:56:31Z</dcterms:modified>
</cp:coreProperties>
</file>